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4B3AB1-9717-4E9F-89C4-3DC8AA14E972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E3268D4-A211-44BE-B070-8275F68FB9C1}">
      <dgm:prSet/>
      <dgm:spPr/>
      <dgm:t>
        <a:bodyPr/>
        <a:lstStyle/>
        <a:p>
          <a:r>
            <a:rPr lang="en-US"/>
            <a:t>Flutter</a:t>
          </a:r>
        </a:p>
      </dgm:t>
    </dgm:pt>
    <dgm:pt modelId="{150136DD-89FF-4AAD-96F6-B553D40D3508}" type="parTrans" cxnId="{DCB59DFE-5FEB-406D-BDE8-99C00AEE5949}">
      <dgm:prSet/>
      <dgm:spPr/>
      <dgm:t>
        <a:bodyPr/>
        <a:lstStyle/>
        <a:p>
          <a:endParaRPr lang="en-US"/>
        </a:p>
      </dgm:t>
    </dgm:pt>
    <dgm:pt modelId="{FDBF0989-D301-4495-9AC1-D42429277A2E}" type="sibTrans" cxnId="{DCB59DFE-5FEB-406D-BDE8-99C00AEE5949}">
      <dgm:prSet/>
      <dgm:spPr/>
      <dgm:t>
        <a:bodyPr/>
        <a:lstStyle/>
        <a:p>
          <a:endParaRPr lang="en-US"/>
        </a:p>
      </dgm:t>
    </dgm:pt>
    <dgm:pt modelId="{9BA0FC83-4E3F-49E3-BBF1-B4E4C359E5A4}">
      <dgm:prSet/>
      <dgm:spPr/>
      <dgm:t>
        <a:bodyPr/>
        <a:lstStyle/>
        <a:p>
          <a:r>
            <a:rPr lang="en-US"/>
            <a:t>React-Native</a:t>
          </a:r>
        </a:p>
      </dgm:t>
    </dgm:pt>
    <dgm:pt modelId="{C8304B63-FD5D-4BC2-87B4-F1425F1A3979}" type="parTrans" cxnId="{B8AAC8AB-452D-4BC9-9633-C4BCC51B9C3B}">
      <dgm:prSet/>
      <dgm:spPr/>
      <dgm:t>
        <a:bodyPr/>
        <a:lstStyle/>
        <a:p>
          <a:endParaRPr lang="en-US"/>
        </a:p>
      </dgm:t>
    </dgm:pt>
    <dgm:pt modelId="{DBEF6B5A-0E71-46BC-9658-B5B85E66825F}" type="sibTrans" cxnId="{B8AAC8AB-452D-4BC9-9633-C4BCC51B9C3B}">
      <dgm:prSet/>
      <dgm:spPr/>
      <dgm:t>
        <a:bodyPr/>
        <a:lstStyle/>
        <a:p>
          <a:endParaRPr lang="en-US"/>
        </a:p>
      </dgm:t>
    </dgm:pt>
    <dgm:pt modelId="{80F218E7-DE67-D847-BF9E-013D1C631F79}" type="pres">
      <dgm:prSet presAssocID="{CC4B3AB1-9717-4E9F-89C4-3DC8AA14E972}" presName="linear" presStyleCnt="0">
        <dgm:presLayoutVars>
          <dgm:dir/>
          <dgm:animLvl val="lvl"/>
          <dgm:resizeHandles val="exact"/>
        </dgm:presLayoutVars>
      </dgm:prSet>
      <dgm:spPr/>
    </dgm:pt>
    <dgm:pt modelId="{1850DD37-3CA0-B04F-A363-96704A77E094}" type="pres">
      <dgm:prSet presAssocID="{FE3268D4-A211-44BE-B070-8275F68FB9C1}" presName="parentLin" presStyleCnt="0"/>
      <dgm:spPr/>
    </dgm:pt>
    <dgm:pt modelId="{3E207BC2-0B5A-5C49-AF11-C3F58F84F5B7}" type="pres">
      <dgm:prSet presAssocID="{FE3268D4-A211-44BE-B070-8275F68FB9C1}" presName="parentLeftMargin" presStyleLbl="node1" presStyleIdx="0" presStyleCnt="2"/>
      <dgm:spPr/>
    </dgm:pt>
    <dgm:pt modelId="{97EF026C-C431-9544-9A32-C71854EFFCC5}" type="pres">
      <dgm:prSet presAssocID="{FE3268D4-A211-44BE-B070-8275F68FB9C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AED76F8-933A-DA4B-B800-4F15EB8891E7}" type="pres">
      <dgm:prSet presAssocID="{FE3268D4-A211-44BE-B070-8275F68FB9C1}" presName="negativeSpace" presStyleCnt="0"/>
      <dgm:spPr/>
    </dgm:pt>
    <dgm:pt modelId="{20437F37-5631-BD4C-9DA9-9FD13E58826B}" type="pres">
      <dgm:prSet presAssocID="{FE3268D4-A211-44BE-B070-8275F68FB9C1}" presName="childText" presStyleLbl="conFgAcc1" presStyleIdx="0" presStyleCnt="2">
        <dgm:presLayoutVars>
          <dgm:bulletEnabled val="1"/>
        </dgm:presLayoutVars>
      </dgm:prSet>
      <dgm:spPr/>
    </dgm:pt>
    <dgm:pt modelId="{47006329-B235-1F44-A362-E36FA37DEC1D}" type="pres">
      <dgm:prSet presAssocID="{FDBF0989-D301-4495-9AC1-D42429277A2E}" presName="spaceBetweenRectangles" presStyleCnt="0"/>
      <dgm:spPr/>
    </dgm:pt>
    <dgm:pt modelId="{D3B99F3A-82A5-7A41-8D30-2514C43B2E19}" type="pres">
      <dgm:prSet presAssocID="{9BA0FC83-4E3F-49E3-BBF1-B4E4C359E5A4}" presName="parentLin" presStyleCnt="0"/>
      <dgm:spPr/>
    </dgm:pt>
    <dgm:pt modelId="{2784DD2C-44B5-654C-B36A-48FC44A49A1C}" type="pres">
      <dgm:prSet presAssocID="{9BA0FC83-4E3F-49E3-BBF1-B4E4C359E5A4}" presName="parentLeftMargin" presStyleLbl="node1" presStyleIdx="0" presStyleCnt="2"/>
      <dgm:spPr/>
    </dgm:pt>
    <dgm:pt modelId="{7862F65C-5971-9846-8FF8-582B95ED3AB0}" type="pres">
      <dgm:prSet presAssocID="{9BA0FC83-4E3F-49E3-BBF1-B4E4C359E5A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2D28260-7AC2-504F-9DC9-999EA101FDEF}" type="pres">
      <dgm:prSet presAssocID="{9BA0FC83-4E3F-49E3-BBF1-B4E4C359E5A4}" presName="negativeSpace" presStyleCnt="0"/>
      <dgm:spPr/>
    </dgm:pt>
    <dgm:pt modelId="{24B5862B-EA96-C544-BA70-227E0304BAF3}" type="pres">
      <dgm:prSet presAssocID="{9BA0FC83-4E3F-49E3-BBF1-B4E4C359E5A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FC4F551C-E343-C74E-9A29-7945526A9FF5}" type="presOf" srcId="{FE3268D4-A211-44BE-B070-8275F68FB9C1}" destId="{97EF026C-C431-9544-9A32-C71854EFFCC5}" srcOrd="1" destOrd="0" presId="urn:microsoft.com/office/officeart/2005/8/layout/list1"/>
    <dgm:cxn modelId="{D88C752F-4569-1941-9414-8560462D7AE0}" type="presOf" srcId="{CC4B3AB1-9717-4E9F-89C4-3DC8AA14E972}" destId="{80F218E7-DE67-D847-BF9E-013D1C631F79}" srcOrd="0" destOrd="0" presId="urn:microsoft.com/office/officeart/2005/8/layout/list1"/>
    <dgm:cxn modelId="{9F90AC91-32AB-F54D-A29C-15FC14256212}" type="presOf" srcId="{9BA0FC83-4E3F-49E3-BBF1-B4E4C359E5A4}" destId="{2784DD2C-44B5-654C-B36A-48FC44A49A1C}" srcOrd="0" destOrd="0" presId="urn:microsoft.com/office/officeart/2005/8/layout/list1"/>
    <dgm:cxn modelId="{A4E58B9E-C061-C142-B7C1-2F7ABA6F83C9}" type="presOf" srcId="{FE3268D4-A211-44BE-B070-8275F68FB9C1}" destId="{3E207BC2-0B5A-5C49-AF11-C3F58F84F5B7}" srcOrd="0" destOrd="0" presId="urn:microsoft.com/office/officeart/2005/8/layout/list1"/>
    <dgm:cxn modelId="{B8AAC8AB-452D-4BC9-9633-C4BCC51B9C3B}" srcId="{CC4B3AB1-9717-4E9F-89C4-3DC8AA14E972}" destId="{9BA0FC83-4E3F-49E3-BBF1-B4E4C359E5A4}" srcOrd="1" destOrd="0" parTransId="{C8304B63-FD5D-4BC2-87B4-F1425F1A3979}" sibTransId="{DBEF6B5A-0E71-46BC-9658-B5B85E66825F}"/>
    <dgm:cxn modelId="{AF8C7FD3-10ED-7E4D-A3C9-B19BDE7C275B}" type="presOf" srcId="{9BA0FC83-4E3F-49E3-BBF1-B4E4C359E5A4}" destId="{7862F65C-5971-9846-8FF8-582B95ED3AB0}" srcOrd="1" destOrd="0" presId="urn:microsoft.com/office/officeart/2005/8/layout/list1"/>
    <dgm:cxn modelId="{DCB59DFE-5FEB-406D-BDE8-99C00AEE5949}" srcId="{CC4B3AB1-9717-4E9F-89C4-3DC8AA14E972}" destId="{FE3268D4-A211-44BE-B070-8275F68FB9C1}" srcOrd="0" destOrd="0" parTransId="{150136DD-89FF-4AAD-96F6-B553D40D3508}" sibTransId="{FDBF0989-D301-4495-9AC1-D42429277A2E}"/>
    <dgm:cxn modelId="{6DE483DE-0121-DA4D-AD6E-0D31BD606446}" type="presParOf" srcId="{80F218E7-DE67-D847-BF9E-013D1C631F79}" destId="{1850DD37-3CA0-B04F-A363-96704A77E094}" srcOrd="0" destOrd="0" presId="urn:microsoft.com/office/officeart/2005/8/layout/list1"/>
    <dgm:cxn modelId="{A892F28D-4641-B04B-AF2F-C52E793D9368}" type="presParOf" srcId="{1850DD37-3CA0-B04F-A363-96704A77E094}" destId="{3E207BC2-0B5A-5C49-AF11-C3F58F84F5B7}" srcOrd="0" destOrd="0" presId="urn:microsoft.com/office/officeart/2005/8/layout/list1"/>
    <dgm:cxn modelId="{975079CF-1904-3841-AC5B-4EB645334C84}" type="presParOf" srcId="{1850DD37-3CA0-B04F-A363-96704A77E094}" destId="{97EF026C-C431-9544-9A32-C71854EFFCC5}" srcOrd="1" destOrd="0" presId="urn:microsoft.com/office/officeart/2005/8/layout/list1"/>
    <dgm:cxn modelId="{C6AE76BD-7EEC-5743-A64D-8626001FC8C4}" type="presParOf" srcId="{80F218E7-DE67-D847-BF9E-013D1C631F79}" destId="{CAED76F8-933A-DA4B-B800-4F15EB8891E7}" srcOrd="1" destOrd="0" presId="urn:microsoft.com/office/officeart/2005/8/layout/list1"/>
    <dgm:cxn modelId="{49DDE6EB-DC7B-2B4A-99D6-D792C90B8525}" type="presParOf" srcId="{80F218E7-DE67-D847-BF9E-013D1C631F79}" destId="{20437F37-5631-BD4C-9DA9-9FD13E58826B}" srcOrd="2" destOrd="0" presId="urn:microsoft.com/office/officeart/2005/8/layout/list1"/>
    <dgm:cxn modelId="{4F5BA58E-ED54-6D46-BE5A-3FA56D193947}" type="presParOf" srcId="{80F218E7-DE67-D847-BF9E-013D1C631F79}" destId="{47006329-B235-1F44-A362-E36FA37DEC1D}" srcOrd="3" destOrd="0" presId="urn:microsoft.com/office/officeart/2005/8/layout/list1"/>
    <dgm:cxn modelId="{D4F3BA64-414C-F14D-A595-4FE80084867F}" type="presParOf" srcId="{80F218E7-DE67-D847-BF9E-013D1C631F79}" destId="{D3B99F3A-82A5-7A41-8D30-2514C43B2E19}" srcOrd="4" destOrd="0" presId="urn:microsoft.com/office/officeart/2005/8/layout/list1"/>
    <dgm:cxn modelId="{576C6B0D-CD47-AA4E-9267-94ECD09D8CBF}" type="presParOf" srcId="{D3B99F3A-82A5-7A41-8D30-2514C43B2E19}" destId="{2784DD2C-44B5-654C-B36A-48FC44A49A1C}" srcOrd="0" destOrd="0" presId="urn:microsoft.com/office/officeart/2005/8/layout/list1"/>
    <dgm:cxn modelId="{6867C41F-764B-D546-9D06-271CEB42974A}" type="presParOf" srcId="{D3B99F3A-82A5-7A41-8D30-2514C43B2E19}" destId="{7862F65C-5971-9846-8FF8-582B95ED3AB0}" srcOrd="1" destOrd="0" presId="urn:microsoft.com/office/officeart/2005/8/layout/list1"/>
    <dgm:cxn modelId="{A3295D03-E9E2-5940-84D5-5EB6A5D20AC3}" type="presParOf" srcId="{80F218E7-DE67-D847-BF9E-013D1C631F79}" destId="{22D28260-7AC2-504F-9DC9-999EA101FDEF}" srcOrd="5" destOrd="0" presId="urn:microsoft.com/office/officeart/2005/8/layout/list1"/>
    <dgm:cxn modelId="{8F7A6651-17AA-C648-B3E6-61125B7F37C4}" type="presParOf" srcId="{80F218E7-DE67-D847-BF9E-013D1C631F79}" destId="{24B5862B-EA96-C544-BA70-227E0304BAF3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437F37-5631-BD4C-9DA9-9FD13E58826B}">
      <dsp:nvSpPr>
        <dsp:cNvPr id="0" name=""/>
        <dsp:cNvSpPr/>
      </dsp:nvSpPr>
      <dsp:spPr>
        <a:xfrm>
          <a:off x="0" y="969259"/>
          <a:ext cx="6666833" cy="158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EF026C-C431-9544-9A32-C71854EFFCC5}">
      <dsp:nvSpPr>
        <dsp:cNvPr id="0" name=""/>
        <dsp:cNvSpPr/>
      </dsp:nvSpPr>
      <dsp:spPr>
        <a:xfrm>
          <a:off x="333341" y="39379"/>
          <a:ext cx="4666783" cy="18597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Flutter</a:t>
          </a:r>
        </a:p>
      </dsp:txBody>
      <dsp:txXfrm>
        <a:off x="424127" y="130165"/>
        <a:ext cx="4485211" cy="1678188"/>
      </dsp:txXfrm>
    </dsp:sp>
    <dsp:sp modelId="{24B5862B-EA96-C544-BA70-227E0304BAF3}">
      <dsp:nvSpPr>
        <dsp:cNvPr id="0" name=""/>
        <dsp:cNvSpPr/>
      </dsp:nvSpPr>
      <dsp:spPr>
        <a:xfrm>
          <a:off x="0" y="3826940"/>
          <a:ext cx="6666833" cy="158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7208412"/>
              <a:satOff val="10999"/>
              <a:lumOff val="39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62F65C-5971-9846-8FF8-582B95ED3AB0}">
      <dsp:nvSpPr>
        <dsp:cNvPr id="0" name=""/>
        <dsp:cNvSpPr/>
      </dsp:nvSpPr>
      <dsp:spPr>
        <a:xfrm>
          <a:off x="333341" y="2897059"/>
          <a:ext cx="4666783" cy="1859760"/>
        </a:xfrm>
        <a:prstGeom prst="roundRect">
          <a:avLst/>
        </a:prstGeom>
        <a:gradFill rotWithShape="0">
          <a:gsLst>
            <a:gs pos="0">
              <a:schemeClr val="accent2">
                <a:hueOff val="7208412"/>
                <a:satOff val="10999"/>
                <a:lumOff val="39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7208412"/>
                <a:satOff val="10999"/>
                <a:lumOff val="39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7208412"/>
                <a:satOff val="10999"/>
                <a:lumOff val="39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React-Native</a:t>
          </a:r>
        </a:p>
      </dsp:txBody>
      <dsp:txXfrm>
        <a:off x="424127" y="2987845"/>
        <a:ext cx="4485211" cy="16781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pn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08FD6F-6BAB-4E4B-8A81-6139CB20E289}" type="datetimeFigureOut">
              <a:rPr lang="en-US" smtClean="0"/>
              <a:t>8/2/21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C433C-D50D-4946-B4A7-BEB4794AA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367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AC433C-D50D-4946-B4A7-BEB4794AAC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66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63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17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169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14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852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8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031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11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1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9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64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8D5F5-4962-8443-9042-F845AF6CDBA2}" type="datetimeFigureOut">
              <a:rPr lang="en-US" smtClean="0"/>
              <a:t>8/2/21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74532-B74C-0447-9D4E-7A18C6932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523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F87B5-F4AC-6B44-980E-77EC1A1872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939159"/>
            <a:ext cx="7644627" cy="2751086"/>
          </a:xfrm>
        </p:spPr>
        <p:txBody>
          <a:bodyPr>
            <a:normAutofit/>
          </a:bodyPr>
          <a:lstStyle/>
          <a:p>
            <a:pPr algn="r"/>
            <a:r>
              <a:rPr lang="en-US"/>
              <a:t>Redux Pattern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C222EC-D703-2D4B-A442-1BC96B9237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782320"/>
            <a:ext cx="7644627" cy="1329443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Using redux in your mobile projects</a:t>
            </a:r>
          </a:p>
        </p:txBody>
      </p:sp>
    </p:spTree>
    <p:extLst>
      <p:ext uri="{BB962C8B-B14F-4D97-AF65-F5344CB8AC3E}">
        <p14:creationId xmlns:p14="http://schemas.microsoft.com/office/powerpoint/2010/main" val="638190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3FF096-03D9-A94C-9CBD-1494DF983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DEMO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D7ACF98-AB0C-4D3A-9F4A-2B5A69E4D5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6871197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4208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71DD26-629C-1C4F-AFC7-1E9B38B69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507EC-7DF7-944B-A07D-C0D140D27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/>
              <a:t>Large Global State </a:t>
            </a:r>
          </a:p>
          <a:p>
            <a:pPr lvl="1"/>
            <a:r>
              <a:rPr lang="en-US" sz="2000"/>
              <a:t>Solution: Break them into smaller child states</a:t>
            </a:r>
          </a:p>
          <a:p>
            <a:r>
              <a:rPr lang="en-US" sz="2000"/>
              <a:t>What to store / Memory footprint</a:t>
            </a:r>
          </a:p>
          <a:p>
            <a:pPr lvl="1"/>
            <a:r>
              <a:rPr lang="en-US" sz="2000"/>
              <a:t>Solution: Careful of what you store, make sure no sensitive data is stored and large objects.</a:t>
            </a:r>
          </a:p>
          <a:p>
            <a:r>
              <a:rPr lang="en-US" sz="2000"/>
              <a:t>Complexity</a:t>
            </a:r>
          </a:p>
          <a:p>
            <a:pPr lvl="1"/>
            <a:r>
              <a:rPr lang="en-US" sz="2000"/>
              <a:t>Solution: Documentation and education of team</a:t>
            </a:r>
          </a:p>
          <a:p>
            <a:r>
              <a:rPr lang="en-US" sz="2000"/>
              <a:t>Actions can get messy</a:t>
            </a:r>
          </a:p>
          <a:p>
            <a:pPr lvl="1"/>
            <a:r>
              <a:rPr lang="en-US" sz="2000"/>
              <a:t>Solution: Give clear naming and make default actions that can be reused</a:t>
            </a:r>
          </a:p>
          <a:p>
            <a:pPr lvl="1"/>
            <a:endParaRPr lang="en-US" sz="2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352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B66DC-D2C3-4C4A-8978-4D701555C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Q &amp; 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69096-D111-9A45-8C77-5323E02D0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7684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B92FFD-42FB-B24B-96AD-691C3DCF1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About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3C5FB4-DCC2-8D4E-8614-D4370C250ECE}"/>
              </a:ext>
            </a:extLst>
          </p:cNvPr>
          <p:cNvSpPr txBox="1"/>
          <p:nvPr/>
        </p:nvSpPr>
        <p:spPr>
          <a:xfrm>
            <a:off x="643469" y="1782981"/>
            <a:ext cx="4008384" cy="4393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Robert Al Malak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Principal Consultant at Neudesic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Coding for more then 15+ years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Enjoys a challenge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05E56EA0-1345-404E-8F47-8D222AC4FA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50" r="14251" b="2"/>
          <a:stretch/>
        </p:blipFill>
        <p:spPr>
          <a:xfrm>
            <a:off x="6240965" y="1782981"/>
            <a:ext cx="4361921" cy="4361892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19D90064-1069-2144-8F6A-4392C71F6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05" y="3589867"/>
            <a:ext cx="2523860" cy="113573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EBFAA57-6A29-694A-A17D-96A3E48944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2723" y="3429000"/>
            <a:ext cx="1798255" cy="169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67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83EAB5-F884-7E40-821C-936A3C81D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31DFD-E2BB-224F-97B3-D2993992C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1400"/>
              <a:t>What is Redux</a:t>
            </a:r>
          </a:p>
          <a:p>
            <a:pPr lvl="1"/>
            <a:r>
              <a:rPr lang="en-US" sz="1400"/>
              <a:t>State, Store, Action, Reducer, Components</a:t>
            </a:r>
          </a:p>
          <a:p>
            <a:pPr lvl="1"/>
            <a:r>
              <a:rPr lang="en-US" sz="1400"/>
              <a:t>Side Effects</a:t>
            </a:r>
          </a:p>
          <a:p>
            <a:r>
              <a:rPr lang="en-US" sz="1400"/>
              <a:t>Why Redux ?</a:t>
            </a:r>
          </a:p>
          <a:p>
            <a:pPr lvl="1"/>
            <a:r>
              <a:rPr lang="en-US" sz="1400"/>
              <a:t>Benefits</a:t>
            </a:r>
          </a:p>
          <a:p>
            <a:pPr lvl="1"/>
            <a:r>
              <a:rPr lang="en-US" sz="1400"/>
              <a:t>MVC and redux</a:t>
            </a:r>
          </a:p>
          <a:p>
            <a:pPr lvl="1"/>
            <a:r>
              <a:rPr lang="en-US" sz="1400"/>
              <a:t>MVVM and redux</a:t>
            </a:r>
          </a:p>
          <a:p>
            <a:pPr lvl="1"/>
            <a:r>
              <a:rPr lang="en-US" sz="1400"/>
              <a:t>Provider and redux</a:t>
            </a:r>
          </a:p>
          <a:p>
            <a:r>
              <a:rPr lang="en-US" sz="1400"/>
              <a:t>Demo</a:t>
            </a:r>
          </a:p>
          <a:p>
            <a:pPr lvl="1"/>
            <a:r>
              <a:rPr lang="en-US" sz="1400"/>
              <a:t>React-Native</a:t>
            </a:r>
          </a:p>
          <a:p>
            <a:pPr lvl="1"/>
            <a:r>
              <a:rPr lang="en-US" sz="1400"/>
              <a:t>Flutter</a:t>
            </a:r>
          </a:p>
          <a:p>
            <a:r>
              <a:rPr lang="en-US" sz="1400"/>
              <a:t>Pitfalls</a:t>
            </a:r>
          </a:p>
          <a:p>
            <a:pPr lvl="1"/>
            <a:r>
              <a:rPr lang="en-US" sz="1400"/>
              <a:t>Complexity</a:t>
            </a:r>
          </a:p>
          <a:p>
            <a:pPr lvl="1"/>
            <a:r>
              <a:rPr lang="en-US" sz="1400"/>
              <a:t>Large state</a:t>
            </a:r>
          </a:p>
          <a:p>
            <a:pPr lvl="1"/>
            <a:r>
              <a:rPr lang="en-US" sz="1400"/>
              <a:t>What to store</a:t>
            </a:r>
          </a:p>
          <a:p>
            <a:pPr lvl="1"/>
            <a:endParaRPr lang="en-US" sz="1400"/>
          </a:p>
          <a:p>
            <a:pPr marL="0" indent="0">
              <a:buNone/>
            </a:pPr>
            <a:endParaRPr lang="en-US" sz="1400"/>
          </a:p>
          <a:p>
            <a:pPr marL="0" indent="0">
              <a:buNone/>
            </a:pPr>
            <a:endParaRPr lang="en-US" sz="1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7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10E1D7-3162-D743-9E1C-303D54A67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Redux</a:t>
            </a:r>
          </a:p>
        </p:txBody>
      </p:sp>
      <p:pic>
        <p:nvPicPr>
          <p:cNvPr id="1026" name="Picture 2" descr="ABC of Redux - DEV Community">
            <a:extLst>
              <a:ext uri="{FF2B5EF4-FFF2-40B4-BE49-F238E27FC236}">
                <a16:creationId xmlns:a16="http://schemas.microsoft.com/office/drawing/2014/main" id="{623EFC60-7BF2-4D49-AC99-71B10EEC2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38522" y="1966293"/>
            <a:ext cx="7914954" cy="4452160"/>
          </a:xfrm>
          <a:prstGeom prst="rect">
            <a:avLst/>
          </a:prstGeom>
          <a:solidFill>
            <a:schemeClr val="accent2"/>
          </a:solidFill>
        </p:spPr>
      </p:pic>
    </p:spTree>
    <p:extLst>
      <p:ext uri="{BB962C8B-B14F-4D97-AF65-F5344CB8AC3E}">
        <p14:creationId xmlns:p14="http://schemas.microsoft.com/office/powerpoint/2010/main" val="1888574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Redux Middleware React Thunk AngularJS, PNG, 1200x900px, Redux, Angular,  Angularjs, Application Programming Interface, Area Download Free">
            <a:extLst>
              <a:ext uri="{FF2B5EF4-FFF2-40B4-BE49-F238E27FC236}">
                <a16:creationId xmlns:a16="http://schemas.microsoft.com/office/drawing/2014/main" id="{A7CB927D-566E-CE49-BF37-9548B68BB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81957" y="643467"/>
            <a:ext cx="7428086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5488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974A9-0F8F-4D41-84B5-B0331B225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Why Redux?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D98B1-1F4F-3D4C-A467-EF810057E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/>
              <a:t>Global state</a:t>
            </a:r>
          </a:p>
          <a:p>
            <a:r>
              <a:rPr lang="en-US" sz="2000"/>
              <a:t>Audit trail (using middleware)</a:t>
            </a:r>
          </a:p>
          <a:p>
            <a:r>
              <a:rPr lang="en-US" sz="2000"/>
              <a:t>Debugging is much easier</a:t>
            </a:r>
          </a:p>
          <a:p>
            <a:r>
              <a:rPr lang="en-US" sz="2000"/>
              <a:t>Better design </a:t>
            </a:r>
          </a:p>
          <a:p>
            <a:r>
              <a:rPr lang="en-US" sz="2000"/>
              <a:t>Abstraction </a:t>
            </a:r>
          </a:p>
          <a:p>
            <a:r>
              <a:rPr lang="en-US" sz="2000"/>
              <a:t>Uni-directional</a:t>
            </a:r>
          </a:p>
          <a:p>
            <a:endParaRPr lang="en-US" sz="2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6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FCF924-F537-FD4B-81A0-32A1B8DDB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MVC and Redux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0F1EA-D63D-E648-99EF-9E777D3F0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en-US" sz="2000"/>
              <a:t>Cons:</a:t>
            </a:r>
          </a:p>
          <a:p>
            <a:r>
              <a:rPr lang="en-US" sz="2000"/>
              <a:t>Massive View Controller</a:t>
            </a:r>
          </a:p>
          <a:p>
            <a:r>
              <a:rPr lang="en-US" sz="2000"/>
              <a:t>No global state</a:t>
            </a:r>
          </a:p>
          <a:p>
            <a:r>
              <a:rPr lang="en-US" sz="2000"/>
              <a:t>Omni-directional (spaghetti code) </a:t>
            </a:r>
          </a:p>
          <a:p>
            <a:endParaRPr lang="en-US" sz="2000"/>
          </a:p>
          <a:p>
            <a:r>
              <a:rPr lang="en-US" sz="2000"/>
              <a:t>Pros:</a:t>
            </a:r>
          </a:p>
          <a:p>
            <a:r>
              <a:rPr lang="en-US" sz="2000"/>
              <a:t>Easier to learn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78" name="Isosceles Triangle 77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30" name="Picture 6" descr="Understanding Microsoft ASP.NET MVC Fundamentals - CodeProject">
            <a:extLst>
              <a:ext uri="{FF2B5EF4-FFF2-40B4-BE49-F238E27FC236}">
                <a16:creationId xmlns:a16="http://schemas.microsoft.com/office/drawing/2014/main" id="{9157492B-F474-EC4B-98DE-7065CDF380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95320" y="2322459"/>
            <a:ext cx="6253212" cy="328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Isosceles Triangle 82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30690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7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A7574B-DFF5-D64D-9DFC-31512B61C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4970877" cy="1135737"/>
          </a:xfrm>
        </p:spPr>
        <p:txBody>
          <a:bodyPr>
            <a:normAutofit/>
          </a:bodyPr>
          <a:lstStyle/>
          <a:p>
            <a:r>
              <a:rPr lang="en-US" sz="3600"/>
              <a:t>MVVM and Redux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605F9-73C8-2348-96F7-30FEB30FC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1782981"/>
            <a:ext cx="4970877" cy="4393982"/>
          </a:xfrm>
        </p:spPr>
        <p:txBody>
          <a:bodyPr>
            <a:normAutofit/>
          </a:bodyPr>
          <a:lstStyle/>
          <a:p>
            <a:r>
              <a:rPr lang="en-US" sz="2000"/>
              <a:t>Cons:</a:t>
            </a:r>
          </a:p>
          <a:p>
            <a:r>
              <a:rPr lang="en-US" sz="2000"/>
              <a:t>No global state</a:t>
            </a:r>
          </a:p>
          <a:p>
            <a:r>
              <a:rPr lang="en-US" sz="2000"/>
              <a:t>Omni-directional, causing spaghetti code </a:t>
            </a:r>
          </a:p>
          <a:p>
            <a:endParaRPr lang="en-US" sz="2000"/>
          </a:p>
          <a:p>
            <a:r>
              <a:rPr lang="en-US" sz="2000"/>
              <a:t>Pros:</a:t>
            </a:r>
          </a:p>
          <a:p>
            <a:r>
              <a:rPr lang="en-US" sz="2000"/>
              <a:t>Easier to learn</a:t>
            </a:r>
          </a:p>
          <a:p>
            <a:r>
              <a:rPr lang="en-US" sz="2000"/>
              <a:t>Bindings</a:t>
            </a:r>
          </a:p>
          <a:p>
            <a:endParaRPr lang="en-US" sz="2000"/>
          </a:p>
        </p:txBody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An introduction to MVVM pattern using WPF | DOT NET RULES">
            <a:extLst>
              <a:ext uri="{FF2B5EF4-FFF2-40B4-BE49-F238E27FC236}">
                <a16:creationId xmlns:a16="http://schemas.microsoft.com/office/drawing/2014/main" id="{326054DF-7701-EA4D-8F99-A729750DA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7813" y="1802103"/>
            <a:ext cx="5290720" cy="3253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15CBE6EC-46EF-45D9-8E16-DCDC5917C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4720" y="0"/>
            <a:ext cx="1097280" cy="1097280"/>
            <a:chOff x="11094720" y="0"/>
            <a:chExt cx="1097280" cy="1097280"/>
          </a:xfrm>
        </p:grpSpPr>
        <p:sp>
          <p:nvSpPr>
            <p:cNvPr id="78" name="Isosceles Triangle 77">
              <a:extLst>
                <a:ext uri="{FF2B5EF4-FFF2-40B4-BE49-F238E27FC236}">
                  <a16:creationId xmlns:a16="http://schemas.microsoft.com/office/drawing/2014/main" id="{DEEDCD65-9740-4F34-BDF1-9C068E053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1094720" y="0"/>
              <a:ext cx="1097280" cy="1097280"/>
            </a:xfrm>
            <a:prstGeom prst="triangle">
              <a:avLst>
                <a:gd name="adj" fmla="val 10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4B3DA7FD-5CC0-46D1-9DFB-5BAF6BE24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189552" y="127618"/>
              <a:ext cx="457894" cy="457894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35912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303345-1580-A94D-B830-506EBEF81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Provider and Redux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A3FDB-6F43-014E-93CF-86AA98D71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en-US" sz="2000" dirty="0"/>
              <a:t>Provider pattern can help us push a store to our sub-components.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76" name="Isosceles Triangle 75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76" name="Picture 4">
            <a:extLst>
              <a:ext uri="{FF2B5EF4-FFF2-40B4-BE49-F238E27FC236}">
                <a16:creationId xmlns:a16="http://schemas.microsoft.com/office/drawing/2014/main" id="{5846A734-2767-0540-89DA-14B3BC9F7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97534" y="1782981"/>
            <a:ext cx="5248783" cy="4361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9" name="Group 78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04546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</TotalTime>
  <Words>210</Words>
  <Application>Microsoft Macintosh PowerPoint</Application>
  <PresentationFormat>Widescreen</PresentationFormat>
  <Paragraphs>64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Redux Pattern</vt:lpstr>
      <vt:lpstr>About </vt:lpstr>
      <vt:lpstr>Index</vt:lpstr>
      <vt:lpstr>What is Redux</vt:lpstr>
      <vt:lpstr>PowerPoint Presentation</vt:lpstr>
      <vt:lpstr>Why Redux?</vt:lpstr>
      <vt:lpstr>MVC and Redux</vt:lpstr>
      <vt:lpstr>MVVM and Redux</vt:lpstr>
      <vt:lpstr>Provider and Redux</vt:lpstr>
      <vt:lpstr>DEMO</vt:lpstr>
      <vt:lpstr>Pitfalls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Redux Pattern</dc:title>
  <dc:creator>Robert Al Malak</dc:creator>
  <cp:lastModifiedBy>Robert Al Malak</cp:lastModifiedBy>
  <cp:revision>11</cp:revision>
  <dcterms:created xsi:type="dcterms:W3CDTF">2021-07-10T23:37:09Z</dcterms:created>
  <dcterms:modified xsi:type="dcterms:W3CDTF">2021-08-02T21:46:06Z</dcterms:modified>
</cp:coreProperties>
</file>

<file path=docProps/thumbnail.jpeg>
</file>